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4" r:id="rId4"/>
    <p:sldId id="257" r:id="rId5"/>
    <p:sldId id="258" r:id="rId6"/>
    <p:sldId id="259" r:id="rId7"/>
    <p:sldId id="260" r:id="rId8"/>
    <p:sldId id="261" r:id="rId9"/>
    <p:sldId id="270" r:id="rId10"/>
    <p:sldId id="271" r:id="rId11"/>
    <p:sldId id="263" r:id="rId12"/>
    <p:sldId id="264" r:id="rId13"/>
    <p:sldId id="272" r:id="rId14"/>
    <p:sldId id="273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66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Время реагирования на информацию о распространении инфекции</a:t>
            </a:r>
            <a:endParaRPr lang="ru-RU" dirty="0"/>
          </a:p>
        </c:rich>
      </c:tx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дней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3</c:v>
                </c:pt>
              </c:numCache>
            </c:numRef>
          </c:val>
        </c:ser>
        <c:shape val="cylinder"/>
        <c:axId val="155279744"/>
        <c:axId val="155281280"/>
        <c:axId val="0"/>
      </c:bar3DChart>
      <c:catAx>
        <c:axId val="155279744"/>
        <c:scaling>
          <c:orientation val="minMax"/>
        </c:scaling>
        <c:axPos val="b"/>
        <c:tickLblPos val="nextTo"/>
        <c:crossAx val="155281280"/>
        <c:crosses val="autoZero"/>
        <c:auto val="1"/>
        <c:lblAlgn val="ctr"/>
        <c:lblOffset val="100"/>
      </c:catAx>
      <c:valAx>
        <c:axId val="155281280"/>
        <c:scaling>
          <c:orientation val="minMax"/>
        </c:scaling>
        <c:axPos val="l"/>
        <c:majorGridlines/>
        <c:numFmt formatCode="General" sourceLinked="1"/>
        <c:tickLblPos val="nextTo"/>
        <c:crossAx val="15527974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245" y="3429000"/>
            <a:ext cx="5551756" cy="3429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48680"/>
            <a:ext cx="5432648" cy="76693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МБУ ДО «Станция юных техников»</a:t>
            </a:r>
          </a:p>
        </p:txBody>
      </p:sp>
      <p:pic>
        <p:nvPicPr>
          <p:cNvPr id="1027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pic>
        <p:nvPicPr>
          <p:cNvPr id="1028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700808"/>
            <a:ext cx="82809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Снижение рисков заражения работников и обучающихся МБУ ДО «СЮТ», в случае массового распространения вирусной инфекции</a:t>
            </a:r>
            <a:endParaRPr lang="ru-RU" sz="4000" b="1" cap="none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085184"/>
            <a:ext cx="3541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Руководители проекта: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Пугачёва А.О., 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заведующая хозяйством/методист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Филькова О.А.,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заместитель директора по БЖ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2723" y="6165304"/>
            <a:ext cx="1748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Березовский ГО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2023г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8614"/>
            <a:ext cx="4499992" cy="27793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Карта целевого состояния</a:t>
            </a:r>
            <a:endParaRPr lang="ru-RU" dirty="0"/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395536" y="1340768"/>
            <a:ext cx="1584176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Получение информации от Управления образования БГО о массовом распространении  вирусной  инфекции и необходимости профилактических мероприятий (введении масочного режима, обеззараживающей дезинфекции и </a:t>
            </a:r>
            <a:r>
              <a:rPr lang="ru-RU" sz="1100" b="1" dirty="0" err="1" smtClean="0"/>
              <a:t>тд</a:t>
            </a:r>
            <a:r>
              <a:rPr lang="ru-RU" sz="1100" b="1" dirty="0" smtClean="0"/>
              <a:t>  - в зависимости от характера инфекции)</a:t>
            </a:r>
            <a:endParaRPr lang="ru-RU" sz="11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779912" y="1340768"/>
            <a:ext cx="1584176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средств защиты – масок, перчаток, антисептиков;</a:t>
            </a:r>
          </a:p>
          <a:p>
            <a:pPr algn="ctr"/>
            <a:r>
              <a:rPr lang="ru-RU" sz="1400" dirty="0" smtClean="0"/>
              <a:t>средств дезинфекции поверхностей противовирусного профиля</a:t>
            </a:r>
            <a:endParaRPr lang="ru-RU" sz="14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123728" y="1340768"/>
            <a:ext cx="1512168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Сбор информации  о вакцинировании сотрудников от распространяемой инфекции </a:t>
            </a:r>
          </a:p>
          <a:p>
            <a:pPr algn="ctr"/>
            <a:r>
              <a:rPr lang="ru-RU" sz="1400" dirty="0" smtClean="0"/>
              <a:t>(</a:t>
            </a:r>
            <a:r>
              <a:rPr lang="en-US" sz="1400" b="1" dirty="0" smtClean="0"/>
              <a:t>COVID-19</a:t>
            </a:r>
            <a:r>
              <a:rPr lang="ru-RU" sz="1400" b="1" dirty="0" smtClean="0"/>
              <a:t>, корь, дифтерия, коклюш, столбняк, паротит…)</a:t>
            </a:r>
            <a:endParaRPr lang="en-US" sz="1400" b="1" dirty="0" smtClean="0"/>
          </a:p>
          <a:p>
            <a:pPr algn="ctr"/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94659" y="3355099"/>
            <a:ext cx="109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ВХОД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190626" y="3355098"/>
            <a:ext cx="138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ВЫХОД</a:t>
            </a:r>
            <a:endParaRPr lang="ru-RU" sz="2800" b="1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508104" y="1340768"/>
            <a:ext cx="1512168" cy="2952328"/>
          </a:xfrm>
          <a:prstGeom prst="wedgeRectCallout">
            <a:avLst>
              <a:gd name="adj1" fmla="val -20833"/>
              <a:gd name="adj2" fmla="val 61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единого банка данных о вакцинации сотрудников МБУ ДО «СЮТ» для контроля за регулярной ревакцинацией и предоставления сведений в УО БГО.</a:t>
            </a:r>
            <a:endParaRPr lang="ru-RU" sz="1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9512" y="4653136"/>
            <a:ext cx="8784976" cy="7200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5616" y="4293096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день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429309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 дней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42930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дня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42930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дня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99592" y="5589240"/>
            <a:ext cx="284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ИТОГО: 13 ДНЕЙ!</a:t>
            </a:r>
            <a:endParaRPr lang="ru-RU" sz="2800" b="1" u="sng" dirty="0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64288" y="1340768"/>
            <a:ext cx="1512168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КАК ИТОГ:</a:t>
            </a:r>
          </a:p>
          <a:p>
            <a:pPr algn="ctr"/>
            <a:r>
              <a:rPr lang="ru-RU" sz="1200" dirty="0" smtClean="0"/>
              <a:t>Функционирование процесса сбережения здоровья сотрудников и обучающихся МБУ ДО «СЮТ» в условиях массового распространения инфекции</a:t>
            </a:r>
            <a:endParaRPr lang="ru-RU" sz="12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3851920" y="1052736"/>
            <a:ext cx="1440160" cy="3960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23928" y="1052736"/>
            <a:ext cx="1512168" cy="3960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195736" y="1052736"/>
            <a:ext cx="1440160" cy="3888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95736" y="1052736"/>
            <a:ext cx="1512168" cy="3960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267744" y="5877272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11760" y="5229200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3 ДНЯ!</a:t>
            </a:r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546296"/>
            <a:ext cx="2123728" cy="1311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План по устранению проблем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1412777"/>
          <a:ext cx="7920879" cy="48338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40"/>
                <a:gridCol w="2376264"/>
                <a:gridCol w="1008112"/>
                <a:gridCol w="1224136"/>
                <a:gridCol w="1152127"/>
              </a:tblGrid>
              <a:tr h="5057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Проблема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Способ решения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Исполнитель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Отметка об исполнении</a:t>
                      </a:r>
                      <a:endParaRPr lang="ru-RU" sz="1200" dirty="0"/>
                    </a:p>
                  </a:txBody>
                  <a:tcPr/>
                </a:tc>
              </a:tr>
              <a:tr h="1147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Отсутствие на рабочих местах достаточного количества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средств защиты и средств противовирусной дезинфекции при объявлении всеобщей  борьбы с инфекцией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Сформировать запас средств защиты(</a:t>
                      </a:r>
                      <a:r>
                        <a:rPr lang="ru-RU" sz="1200" b="1" dirty="0" smtClean="0"/>
                        <a:t>масок, перчаток, антисептиков</a:t>
                      </a:r>
                      <a:r>
                        <a:rPr lang="ru-RU" sz="1200" dirty="0" smtClean="0"/>
                        <a:t>) и средств противовирусной дезинфекции (</a:t>
                      </a:r>
                      <a:r>
                        <a:rPr lang="ru-RU" sz="1200" b="1" dirty="0" err="1" smtClean="0"/>
                        <a:t>ЖавельСинТабс</a:t>
                      </a:r>
                      <a:r>
                        <a:rPr lang="ru-RU" sz="1200" dirty="0" smtClean="0"/>
                        <a:t>) на складе МБУ ДО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dirty="0" smtClean="0"/>
                        <a:t>СЮТ»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Декабрь 2022-январь 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А.О.Пугачева – заведующая хозяйством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</a:tr>
              <a:tr h="1353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Сложности в оперативном предоставлении информации</a:t>
                      </a:r>
                      <a:r>
                        <a:rPr lang="ru-RU" sz="1200" baseline="0" dirty="0" smtClean="0"/>
                        <a:t> о </a:t>
                      </a:r>
                      <a:r>
                        <a:rPr lang="ru-RU" sz="1200" dirty="0" smtClean="0"/>
                        <a:t>мерах борьбы с заболеванием и вакцинации сотрудников в Управление образование</a:t>
                      </a:r>
                      <a:r>
                        <a:rPr lang="ru-RU" sz="1400" dirty="0" smtClean="0"/>
                        <a:t> БГО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Создать банк данных</a:t>
                      </a:r>
                      <a:r>
                        <a:rPr lang="ru-RU" sz="1200" baseline="0" dirty="0" smtClean="0"/>
                        <a:t> с информацией о вакцинации сотрудников от </a:t>
                      </a:r>
                      <a:r>
                        <a:rPr lang="en-US" sz="1200" b="1" dirty="0" smtClean="0"/>
                        <a:t>COVID-19</a:t>
                      </a:r>
                      <a:r>
                        <a:rPr lang="ru-RU" sz="1200" b="1" dirty="0" smtClean="0"/>
                        <a:t>, кори, дифтерии, коклюша, столбняка, туберкулеза, паротита и т.д.</a:t>
                      </a:r>
                      <a:r>
                        <a:rPr lang="ru-RU" sz="1200" baseline="0" dirty="0" smtClean="0"/>
                        <a:t> (из личных сертификатов о прививках)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 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О.А.Филькова</a:t>
                      </a:r>
                      <a:r>
                        <a:rPr lang="ru-RU" sz="1100" baseline="0" dirty="0" smtClean="0"/>
                        <a:t> – заместитель директора по БЖ,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err="1" smtClean="0"/>
                        <a:t>В.Н.Суглобова</a:t>
                      </a:r>
                      <a:r>
                        <a:rPr lang="ru-RU" sz="1100" baseline="0" dirty="0" smtClean="0"/>
                        <a:t> – специалист по кадрам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исполнено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07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Сотрудники не проходят вакцинацию/ревакцинацию вовремя</a:t>
                      </a:r>
                      <a:endParaRPr lang="ru-RU" sz="14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Отслеживание</a:t>
                      </a:r>
                      <a:r>
                        <a:rPr lang="ru-RU" sz="1200" baseline="0" dirty="0" smtClean="0"/>
                        <a:t> дат вакцинации/ревакцинации сотрудников учреждения при помощи </a:t>
                      </a:r>
                      <a:r>
                        <a:rPr lang="ru-RU" sz="1200" dirty="0" smtClean="0"/>
                        <a:t>банка данных</a:t>
                      </a:r>
                      <a:r>
                        <a:rPr lang="ru-RU" sz="1200" baseline="0" dirty="0" smtClean="0"/>
                        <a:t> с информацией о вакцинации сотрудников от </a:t>
                      </a:r>
                      <a:r>
                        <a:rPr lang="en-US" sz="1200" b="1" dirty="0" smtClean="0"/>
                        <a:t>COVID-19</a:t>
                      </a:r>
                      <a:r>
                        <a:rPr lang="ru-RU" sz="1200" b="1" dirty="0" smtClean="0"/>
                        <a:t>, кори, дифтерии, коклюша, столбняка, паротита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января 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О.А.Филькова</a:t>
                      </a:r>
                      <a:r>
                        <a:rPr lang="ru-RU" sz="1200" baseline="0" dirty="0" smtClean="0"/>
                        <a:t> – заместитель директора по БЖ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исполняется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56791"/>
            <a:ext cx="3563888" cy="22012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Устранение проблем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pic>
        <p:nvPicPr>
          <p:cNvPr id="1026" name="Picture 2" descr="C:\Users\сют3\Desktop\IMG_20230315_094840.jpg"/>
          <p:cNvPicPr>
            <a:picLocks noChangeAspect="1" noChangeArrowheads="1"/>
          </p:cNvPicPr>
          <p:nvPr/>
        </p:nvPicPr>
        <p:blipFill>
          <a:blip r:embed="rId5" cstate="print"/>
          <a:srcRect t="14894"/>
          <a:stretch>
            <a:fillRect/>
          </a:stretch>
        </p:blipFill>
        <p:spPr bwMode="auto">
          <a:xfrm>
            <a:off x="2339752" y="2852936"/>
            <a:ext cx="4320480" cy="36770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170080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Сбор данных с информацией о вакцинации сотрудников от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COVID-19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, кори, дифтерии, коклюша, столбняка, туберкулеза, паротита и т.д.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(из личных сертификатов о прививках)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268" y="4293097"/>
            <a:ext cx="4152732" cy="2564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Устранение проблем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184482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Формирование банка данных с информацией о вакцинации сотрудников.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" name="Picture 2" descr="C:\Users\сют3\Desktop\IMG_20230315_100604.jpg"/>
          <p:cNvPicPr>
            <a:picLocks noChangeAspect="1" noChangeArrowheads="1"/>
          </p:cNvPicPr>
          <p:nvPr/>
        </p:nvPicPr>
        <p:blipFill>
          <a:blip r:embed="rId5" cstate="print"/>
          <a:srcRect t="25180" r="6190"/>
          <a:stretch>
            <a:fillRect/>
          </a:stretch>
        </p:blipFill>
        <p:spPr bwMode="auto">
          <a:xfrm>
            <a:off x="2411760" y="2996952"/>
            <a:ext cx="3984589" cy="2987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268" y="4293097"/>
            <a:ext cx="4152732" cy="2564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Устранение проблем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84482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Формирование запаса средств защиты(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масок, перчаток, антисептиков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 и средств противовирусной дезинфекции 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ЖавельСинТабс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 на складе МБУ ДО «СЮТ».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C:\Users\сют3\Desktop\IMG_20230315_10020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843808" y="2924944"/>
            <a:ext cx="3415408" cy="3415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33308"/>
            <a:ext cx="6516216" cy="40246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Достигнутые результаты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Благодаря проведенным мероприятиям время реагирования на информацию о распространении инфекции было снижено на 76,92%, с 13 до 3 дней!</a:t>
            </a: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611560" y="2609528"/>
          <a:ext cx="59046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ют3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40000"/>
          </a:blip>
          <a:srcRect r="25000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1196752"/>
            <a:ext cx="6336705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 и будьте здоровы! 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C:\Users\сют3\Desktop\Kuzbas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21288"/>
            <a:ext cx="792088" cy="6336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8611"/>
            <a:ext cx="4499992" cy="27793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Общие данные: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Заказчик: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коллектив МБУ ДО «СЮТ», обучающиеся, родители обучающихся.</a:t>
            </a:r>
          </a:p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Процесс: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оптимизация процесса реагирования при поступлении информации о массовом распространении инфекции для снижению рисков заражения работников и обучающихся в случае массового распространения вирусной инфекции.</a:t>
            </a:r>
          </a:p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Границы процесса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от получения информации о массовом распространении вирусной инфекции до функционирования процесса сбережения здоровья сотрудников и обучающихся МБУ ДО «СЮТ», в условиях массового распространения инфекции.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880" y="5229200"/>
            <a:ext cx="2637120" cy="16287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Оригинал утвержденного документа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pic>
        <p:nvPicPr>
          <p:cNvPr id="4" name="Picture 2" descr="C:\Users\сют3\Desktop\скан-копия паспорта лин-проекта 2023.jpg"/>
          <p:cNvPicPr>
            <a:picLocks noChangeAspect="1" noChangeArrowheads="1"/>
          </p:cNvPicPr>
          <p:nvPr/>
        </p:nvPicPr>
        <p:blipFill>
          <a:blip r:embed="rId5" cstate="print"/>
          <a:srcRect l="1613" t="1828" r="8565" b="4512"/>
          <a:stretch>
            <a:fillRect/>
          </a:stretch>
        </p:blipFill>
        <p:spPr bwMode="auto">
          <a:xfrm rot="5400000">
            <a:off x="2443973" y="948515"/>
            <a:ext cx="4392489" cy="6473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78337"/>
            <a:ext cx="5148064" cy="31796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Паспорт проекта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9170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Обоснование проекта: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Ни для кого не секрет, что умение быстро и грамотно реагировать в сложной ситуации очень ценно в современном мире. Как показывает практика, сложность может быть связана не только с обычными рабочими процессами.  Свои коррективы вносят заболевания, вызвавшие массовое распространение (эпидемии, пандемии).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Можно ли как то подготовиться к вспышке вирусной инфекции? Безусловно.  В ходе создания этого проекта наша команда преследовала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одну цель: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снизить риски заражения работников и обучающихся в случае массового распространения вирусной инфекции. Для достижения данной цели необходимо было решить проблему слишком длительного процесса реагирования при поступлении информации о массовом распространении инфекции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2566457"/>
            <a:ext cx="6948264" cy="4291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Команда проекта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i="1" u="sng" dirty="0" smtClean="0">
                <a:solidFill>
                  <a:srgbClr val="003300"/>
                </a:solidFill>
              </a:rPr>
              <a:t>Руководители проекта:</a:t>
            </a:r>
          </a:p>
          <a:p>
            <a:pPr>
              <a:lnSpc>
                <a:spcPct val="170000"/>
              </a:lnSpc>
              <a:buNone/>
            </a:pPr>
            <a:r>
              <a:rPr lang="ru-RU" sz="2600" b="1" i="1" dirty="0" smtClean="0">
                <a:solidFill>
                  <a:srgbClr val="003300"/>
                </a:solidFill>
              </a:rPr>
              <a:t>        Пугачева А.О. – заведующая хозяйством/методист,</a:t>
            </a:r>
          </a:p>
          <a:p>
            <a:pPr>
              <a:lnSpc>
                <a:spcPct val="170000"/>
              </a:lnSpc>
              <a:buNone/>
            </a:pPr>
            <a:r>
              <a:rPr lang="ru-RU" sz="2600" b="1" i="1" dirty="0" smtClean="0">
                <a:solidFill>
                  <a:srgbClr val="003300"/>
                </a:solidFill>
              </a:rPr>
              <a:t>        Филькова О.А. – заместитель директора по БЖ.</a:t>
            </a:r>
          </a:p>
          <a:p>
            <a:pPr>
              <a:lnSpc>
                <a:spcPct val="170000"/>
              </a:lnSpc>
              <a:buNone/>
            </a:pPr>
            <a:r>
              <a:rPr lang="ru-RU" sz="2600" b="1" i="1" u="sng" dirty="0" smtClean="0">
                <a:solidFill>
                  <a:srgbClr val="003300"/>
                </a:solidFill>
              </a:rPr>
              <a:t>Члены команды:</a:t>
            </a:r>
          </a:p>
          <a:p>
            <a:pPr>
              <a:lnSpc>
                <a:spcPct val="170000"/>
              </a:lnSpc>
              <a:buNone/>
            </a:pPr>
            <a:r>
              <a:rPr lang="ru-RU" sz="2600" b="1" i="1" dirty="0" smtClean="0">
                <a:solidFill>
                  <a:srgbClr val="003300"/>
                </a:solidFill>
              </a:rPr>
              <a:t>        Суглобова В.Н. – специалист по кадрам (председатель ППО),</a:t>
            </a:r>
          </a:p>
          <a:p>
            <a:pPr>
              <a:lnSpc>
                <a:spcPct val="170000"/>
              </a:lnSpc>
              <a:buNone/>
            </a:pPr>
            <a:r>
              <a:rPr lang="ru-RU" sz="2600" b="1" i="1" dirty="0" smtClean="0">
                <a:solidFill>
                  <a:srgbClr val="003300"/>
                </a:solidFill>
              </a:rPr>
              <a:t>        Лазарева И.С. – педагог </a:t>
            </a:r>
            <a:r>
              <a:rPr lang="ru-RU" sz="2600" b="1" i="1" dirty="0" err="1" smtClean="0">
                <a:solidFill>
                  <a:srgbClr val="003300"/>
                </a:solidFill>
              </a:rPr>
              <a:t>д</a:t>
            </a:r>
            <a:r>
              <a:rPr lang="ru-RU" sz="2600" b="1" i="1" dirty="0" smtClean="0">
                <a:solidFill>
                  <a:srgbClr val="003300"/>
                </a:solidFill>
              </a:rPr>
              <a:t>/о,</a:t>
            </a:r>
          </a:p>
          <a:p>
            <a:pPr>
              <a:lnSpc>
                <a:spcPct val="170000"/>
              </a:lnSpc>
              <a:buNone/>
            </a:pPr>
            <a:r>
              <a:rPr lang="ru-RU" sz="2600" b="1" i="1" dirty="0" smtClean="0">
                <a:solidFill>
                  <a:srgbClr val="003300"/>
                </a:solidFill>
              </a:rPr>
              <a:t>         Тенькова О.А. - педагог </a:t>
            </a:r>
            <a:r>
              <a:rPr lang="ru-RU" sz="2600" b="1" i="1" dirty="0" err="1" smtClean="0">
                <a:solidFill>
                  <a:srgbClr val="003300"/>
                </a:solidFill>
              </a:rPr>
              <a:t>д</a:t>
            </a:r>
            <a:r>
              <a:rPr lang="ru-RU" sz="2600" b="1" i="1" dirty="0" smtClean="0">
                <a:solidFill>
                  <a:srgbClr val="003300"/>
                </a:solidFill>
              </a:rPr>
              <a:t>/о.</a:t>
            </a:r>
          </a:p>
          <a:p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pic>
        <p:nvPicPr>
          <p:cNvPr id="10" name="Picture 4" descr="C:\Users\сют3\Desktop\1646873353_37-kartinkin-net-p-inkognito-kartinki-41.png"/>
          <p:cNvPicPr>
            <a:picLocks noChangeAspect="1" noChangeArrowheads="1"/>
          </p:cNvPicPr>
          <p:nvPr/>
        </p:nvPicPr>
        <p:blipFill>
          <a:blip r:embed="rId5" cstate="print"/>
          <a:srcRect l="18182" t="18182" r="18182" b="9091"/>
          <a:stretch>
            <a:fillRect/>
          </a:stretch>
        </p:blipFill>
        <p:spPr bwMode="auto">
          <a:xfrm>
            <a:off x="395536" y="2564904"/>
            <a:ext cx="504056" cy="576064"/>
          </a:xfrm>
          <a:prstGeom prst="rect">
            <a:avLst/>
          </a:prstGeom>
          <a:noFill/>
        </p:spPr>
      </p:pic>
      <p:pic>
        <p:nvPicPr>
          <p:cNvPr id="14" name="Picture 4" descr="C:\Users\сют3\Desktop\1646873353_37-kartinkin-net-p-inkognito-kartinki-41.png"/>
          <p:cNvPicPr>
            <a:picLocks noChangeAspect="1" noChangeArrowheads="1"/>
          </p:cNvPicPr>
          <p:nvPr/>
        </p:nvPicPr>
        <p:blipFill>
          <a:blip r:embed="rId5" cstate="print"/>
          <a:srcRect l="18182" t="18182" r="18182" b="9091"/>
          <a:stretch>
            <a:fillRect/>
          </a:stretch>
        </p:blipFill>
        <p:spPr bwMode="auto">
          <a:xfrm>
            <a:off x="395536" y="1988840"/>
            <a:ext cx="504056" cy="576064"/>
          </a:xfrm>
          <a:prstGeom prst="rect">
            <a:avLst/>
          </a:prstGeom>
          <a:noFill/>
        </p:spPr>
      </p:pic>
      <p:pic>
        <p:nvPicPr>
          <p:cNvPr id="15" name="Picture 4" descr="C:\Users\сют3\Desktop\1646873353_37-kartinkin-net-p-inkognito-kartinki-41.png"/>
          <p:cNvPicPr>
            <a:picLocks noChangeAspect="1" noChangeArrowheads="1"/>
          </p:cNvPicPr>
          <p:nvPr/>
        </p:nvPicPr>
        <p:blipFill>
          <a:blip r:embed="rId5" cstate="print"/>
          <a:srcRect l="18182" t="18182" r="18182" b="9091"/>
          <a:stretch>
            <a:fillRect/>
          </a:stretch>
        </p:blipFill>
        <p:spPr bwMode="auto">
          <a:xfrm>
            <a:off x="395536" y="5301208"/>
            <a:ext cx="504056" cy="576064"/>
          </a:xfrm>
          <a:prstGeom prst="rect">
            <a:avLst/>
          </a:prstGeom>
          <a:noFill/>
        </p:spPr>
      </p:pic>
      <p:pic>
        <p:nvPicPr>
          <p:cNvPr id="16" name="Picture 4" descr="C:\Users\сют3\Desktop\1646873353_37-kartinkin-net-p-inkognito-kartinki-41.png"/>
          <p:cNvPicPr>
            <a:picLocks noChangeAspect="1" noChangeArrowheads="1"/>
          </p:cNvPicPr>
          <p:nvPr/>
        </p:nvPicPr>
        <p:blipFill>
          <a:blip r:embed="rId5" cstate="print"/>
          <a:srcRect l="18182" t="18182" r="18182" b="9091"/>
          <a:stretch>
            <a:fillRect/>
          </a:stretch>
        </p:blipFill>
        <p:spPr bwMode="auto">
          <a:xfrm>
            <a:off x="395536" y="4725144"/>
            <a:ext cx="504056" cy="576064"/>
          </a:xfrm>
          <a:prstGeom prst="rect">
            <a:avLst/>
          </a:prstGeom>
          <a:noFill/>
        </p:spPr>
      </p:pic>
      <p:pic>
        <p:nvPicPr>
          <p:cNvPr id="17" name="Picture 4" descr="C:\Users\сют3\Desktop\1646873353_37-kartinkin-net-p-inkognito-kartinki-41.png"/>
          <p:cNvPicPr>
            <a:picLocks noChangeAspect="1" noChangeArrowheads="1"/>
          </p:cNvPicPr>
          <p:nvPr/>
        </p:nvPicPr>
        <p:blipFill>
          <a:blip r:embed="rId5" cstate="print"/>
          <a:srcRect l="18182" t="18182" r="18182" b="9091"/>
          <a:stretch>
            <a:fillRect/>
          </a:stretch>
        </p:blipFill>
        <p:spPr bwMode="auto">
          <a:xfrm>
            <a:off x="395536" y="3645024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8614"/>
            <a:ext cx="4499992" cy="27793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Карта текущего состояния</a:t>
            </a:r>
            <a:endParaRPr lang="ru-RU" dirty="0"/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395536" y="1340768"/>
            <a:ext cx="1584176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Получение информации от Управления образования БГО о массовом распространении  вирусной  инфекции и необходимости профилактических мероприятий (введении масочного режима, обеззараживающей дезинфекции и </a:t>
            </a:r>
            <a:r>
              <a:rPr lang="ru-RU" sz="1100" b="1" dirty="0" err="1" smtClean="0"/>
              <a:t>тд</a:t>
            </a:r>
            <a:r>
              <a:rPr lang="ru-RU" sz="1100" b="1" dirty="0" smtClean="0"/>
              <a:t>  - в зависимости от характера инфекции)</a:t>
            </a:r>
            <a:endParaRPr lang="ru-RU" sz="11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779912" y="1340768"/>
            <a:ext cx="1584176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средств защиты – масок, перчаток, антисептиков;</a:t>
            </a:r>
          </a:p>
          <a:p>
            <a:pPr algn="ctr"/>
            <a:r>
              <a:rPr lang="ru-RU" sz="1400" dirty="0" smtClean="0"/>
              <a:t>средств дезинфекции поверхностей противовирусного профиля</a:t>
            </a:r>
            <a:endParaRPr lang="ru-RU" sz="14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123728" y="1340768"/>
            <a:ext cx="1512168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Сбор информации  о вакцинировании сотрудников от распространяемой инфекции </a:t>
            </a:r>
          </a:p>
          <a:p>
            <a:pPr algn="ctr"/>
            <a:r>
              <a:rPr lang="ru-RU" sz="1400" dirty="0" smtClean="0"/>
              <a:t>(</a:t>
            </a:r>
            <a:r>
              <a:rPr lang="en-US" sz="1400" b="1" dirty="0" smtClean="0"/>
              <a:t>COVID-19</a:t>
            </a:r>
            <a:r>
              <a:rPr lang="ru-RU" sz="1400" b="1" dirty="0" smtClean="0"/>
              <a:t>, корь, дифтерия, коклюш, столбняк, паротит…)</a:t>
            </a:r>
            <a:endParaRPr lang="en-US" sz="1400" b="1" dirty="0" smtClean="0"/>
          </a:p>
          <a:p>
            <a:pPr algn="ctr"/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94659" y="3355099"/>
            <a:ext cx="109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ВХОД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190626" y="3355098"/>
            <a:ext cx="138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ВЫХОД</a:t>
            </a:r>
            <a:endParaRPr lang="ru-RU" sz="2800" b="1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508104" y="1340768"/>
            <a:ext cx="1512168" cy="2952328"/>
          </a:xfrm>
          <a:prstGeom prst="wedgeRectCallout">
            <a:avLst>
              <a:gd name="adj1" fmla="val -20833"/>
              <a:gd name="adj2" fmla="val 61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единого банка данных о вакцинации сотрудников МБУ ДО «СЮТ» для контроля за регулярной ревакцинацией и предоставления сведений в УО БГО</a:t>
            </a:r>
            <a:endParaRPr lang="ru-RU" sz="1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9512" y="4653136"/>
            <a:ext cx="8784976" cy="7200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5616" y="4293096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день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429309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 дней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42930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дня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42930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дня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15616" y="4941168"/>
            <a:ext cx="18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ИТОГО: 13 ДНЕЙ!</a:t>
            </a:r>
            <a:endParaRPr lang="ru-RU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414908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*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4149080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*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537321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*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5445224"/>
            <a:ext cx="635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</a:rPr>
              <a:t> самые длительные процессы, </a:t>
            </a:r>
            <a:r>
              <a:rPr lang="ru-RU" b="1" i="1" dirty="0" smtClean="0">
                <a:solidFill>
                  <a:srgbClr val="003300"/>
                </a:solidFill>
              </a:rPr>
              <a:t>из-за которых увеличивается</a:t>
            </a:r>
          </a:p>
          <a:p>
            <a:r>
              <a:rPr lang="ru-RU" b="1" i="1" dirty="0" smtClean="0">
                <a:solidFill>
                  <a:srgbClr val="003300"/>
                </a:solidFill>
              </a:rPr>
              <a:t>риск заражения работников и обучающихся МБУ ДО «СЮТ»</a:t>
            </a: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64288" y="1340768"/>
            <a:ext cx="1512168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КАК ИТОГ:</a:t>
            </a:r>
          </a:p>
          <a:p>
            <a:pPr algn="ctr"/>
            <a:r>
              <a:rPr lang="ru-RU" sz="1200" dirty="0" smtClean="0"/>
              <a:t>Функционирование процесса сбережения здоровья сотрудников и обучающихся МБУ ДО «СЮТ», в условиях массового распространения инфекции</a:t>
            </a:r>
            <a:endParaRPr lang="ru-RU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67840"/>
            <a:ext cx="3707903" cy="22901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Пирамида проблем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sp>
        <p:nvSpPr>
          <p:cNvPr id="9" name="Равнобедренный треугольник 8"/>
          <p:cNvSpPr/>
          <p:nvPr/>
        </p:nvSpPr>
        <p:spPr>
          <a:xfrm>
            <a:off x="827584" y="1556792"/>
            <a:ext cx="3456384" cy="3960440"/>
          </a:xfrm>
          <a:prstGeom prst="triangle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Региональный </a:t>
            </a:r>
          </a:p>
          <a:p>
            <a:pPr algn="ctr"/>
            <a:r>
              <a:rPr lang="ru-RU" sz="1300" dirty="0" smtClean="0"/>
              <a:t>Уровень</a:t>
            </a:r>
          </a:p>
          <a:p>
            <a:pPr algn="ctr"/>
            <a:endParaRPr lang="ru-RU" sz="1300" dirty="0" smtClean="0"/>
          </a:p>
          <a:p>
            <a:pPr algn="ctr"/>
            <a:endParaRPr lang="ru-RU" sz="1300" dirty="0" smtClean="0"/>
          </a:p>
          <a:p>
            <a:pPr algn="ctr"/>
            <a:r>
              <a:rPr lang="ru-RU" sz="1300" dirty="0" smtClean="0"/>
              <a:t>Муниципальный уровень</a:t>
            </a:r>
          </a:p>
          <a:p>
            <a:pPr algn="ctr"/>
            <a:endParaRPr lang="ru-RU" sz="1300" dirty="0" smtClean="0"/>
          </a:p>
          <a:p>
            <a:pPr algn="ctr"/>
            <a:endParaRPr lang="ru-RU" sz="1300" dirty="0" smtClean="0"/>
          </a:p>
          <a:p>
            <a:pPr algn="ctr"/>
            <a:endParaRPr lang="ru-RU" sz="1300" dirty="0" smtClean="0"/>
          </a:p>
          <a:p>
            <a:pPr algn="ctr"/>
            <a:r>
              <a:rPr lang="ru-RU" sz="1300" dirty="0" smtClean="0"/>
              <a:t>Местный</a:t>
            </a:r>
          </a:p>
          <a:p>
            <a:pPr algn="ctr"/>
            <a:r>
              <a:rPr lang="ru-RU" sz="1300" dirty="0" smtClean="0"/>
              <a:t> (МБУ ДО «Станция юных техников)</a:t>
            </a:r>
            <a:r>
              <a:rPr lang="ru-RU" sz="1400" dirty="0" smtClean="0"/>
              <a:t> </a:t>
            </a:r>
          </a:p>
          <a:p>
            <a:pPr algn="ctr"/>
            <a:endParaRPr lang="ru-RU" sz="1300" dirty="0" smtClean="0"/>
          </a:p>
          <a:p>
            <a:pPr algn="ctr"/>
            <a:endParaRPr lang="ru-RU" sz="1300" dirty="0" smtClean="0"/>
          </a:p>
          <a:p>
            <a:pPr algn="ctr"/>
            <a:endParaRPr lang="ru-RU" sz="1300" dirty="0" smtClean="0"/>
          </a:p>
          <a:p>
            <a:pPr algn="ctr"/>
            <a:r>
              <a:rPr lang="ru-RU" sz="1300" dirty="0" smtClean="0"/>
              <a:t>Местный (МБУ ДО «Станция юных техников)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63688" y="3356992"/>
            <a:ext cx="1584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331640" y="4365104"/>
            <a:ext cx="24482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3848" y="2348880"/>
            <a:ext cx="238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Проблем не выявлено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55976" y="4365104"/>
            <a:ext cx="349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Есть проблема: </a:t>
            </a:r>
            <a:r>
              <a:rPr lang="ru-RU" b="1" i="1" dirty="0" smtClean="0"/>
              <a:t>увеличение риска заражения работников и обучающихся</a:t>
            </a:r>
            <a:r>
              <a:rPr lang="ru-RU" i="1" dirty="0" smtClean="0"/>
              <a:t>, при текущем реагировании на информацию о распространении инфекции.  </a:t>
            </a: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07904" y="3501008"/>
            <a:ext cx="238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Проблем не выявлено</a:t>
            </a:r>
            <a:endParaRPr lang="ru-RU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4437112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*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56514"/>
            <a:ext cx="4211960" cy="2601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Анализ проблемы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40905" cy="1008112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131840" y="5373216"/>
            <a:ext cx="3096344" cy="14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Длительный процесс реагирования при поступлении информации о массовом распространении инфекции</a:t>
            </a:r>
            <a:endParaRPr lang="ru-RU" sz="1400" dirty="0"/>
          </a:p>
        </p:txBody>
      </p:sp>
      <p:sp>
        <p:nvSpPr>
          <p:cNvPr id="11" name="Стрелка вниз 10"/>
          <p:cNvSpPr/>
          <p:nvPr/>
        </p:nvSpPr>
        <p:spPr>
          <a:xfrm rot="8133351">
            <a:off x="2556471" y="4315710"/>
            <a:ext cx="388304" cy="1669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75856" y="1268760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/>
              <a:t>Риск повышения уровня заболеваемости обучающихся и сотрудников МБУ ДО «СЮТ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179512" y="2780928"/>
            <a:ext cx="288032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Отсутствие на рабочих местах необходимого количества средств защиты и средств противовирусной дезинфекции при объявлении всеобщей  борьбы с инфекцией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3059832" y="3212976"/>
            <a:ext cx="324036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Сложности в оперативном предоставлении информации о мерах борьбы с заболеванием и вакцинации сотрудников в Управление образование</a:t>
            </a:r>
            <a:r>
              <a:rPr lang="ru-RU" sz="1600" dirty="0" smtClean="0"/>
              <a:t> БГО</a:t>
            </a:r>
            <a:endParaRPr lang="ru-RU" sz="1600" dirty="0"/>
          </a:p>
        </p:txBody>
      </p:sp>
      <p:sp>
        <p:nvSpPr>
          <p:cNvPr id="16" name="Стрелка вниз 15"/>
          <p:cNvSpPr/>
          <p:nvPr/>
        </p:nvSpPr>
        <p:spPr>
          <a:xfrm rot="13304164">
            <a:off x="6408073" y="4189685"/>
            <a:ext cx="360040" cy="1759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499992" y="508518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00192" y="2996952"/>
            <a:ext cx="248376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Сотрудники не проходят вакцинацию/ревакцинацию вовремя</a:t>
            </a:r>
            <a:endParaRPr lang="ru-RU" sz="1600" dirty="0"/>
          </a:p>
        </p:txBody>
      </p:sp>
      <p:sp>
        <p:nvSpPr>
          <p:cNvPr id="18" name="Стрелка вниз 17"/>
          <p:cNvSpPr/>
          <p:nvPr/>
        </p:nvSpPr>
        <p:spPr>
          <a:xfrm rot="12912823">
            <a:off x="2864906" y="2313880"/>
            <a:ext cx="396430" cy="916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4499992" y="292494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8579991">
            <a:off x="6013830" y="2337675"/>
            <a:ext cx="320816" cy="1070102"/>
          </a:xfrm>
          <a:prstGeom prst="downArrow">
            <a:avLst>
              <a:gd name="adj1" fmla="val 535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Метод «5 почему?»</a:t>
            </a:r>
            <a:endParaRPr lang="ru-RU" dirty="0"/>
          </a:p>
        </p:txBody>
      </p:sp>
      <p:pic>
        <p:nvPicPr>
          <p:cNvPr id="4" name="Picture 2" descr="C:\Users\сют3\Desktop\1613676698_1-p-fon-dlya-prezentatsii-kuzba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68393"/>
            <a:ext cx="2411760" cy="1489606"/>
          </a:xfrm>
          <a:prstGeom prst="rect">
            <a:avLst/>
          </a:prstGeom>
          <a:noFill/>
        </p:spPr>
      </p:pic>
      <p:pic>
        <p:nvPicPr>
          <p:cNvPr id="5" name="Picture 4" descr="C:\Users\сют3\Desktop\beryozovsky-c-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720080" cy="893746"/>
          </a:xfrm>
          <a:prstGeom prst="rect">
            <a:avLst/>
          </a:prstGeom>
          <a:noFill/>
        </p:spPr>
      </p:pic>
      <p:pic>
        <p:nvPicPr>
          <p:cNvPr id="6" name="Picture 3" descr="C:\Users\сют3\Desktop\мои документы\информация об организации\картинки, сканы для работы\эмблема с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940905" cy="1008112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1043608" y="3212976"/>
            <a:ext cx="3024336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3)Почему 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необходим более короткий период реагирования </a:t>
            </a:r>
            <a:r>
              <a:rPr lang="ru-RU" sz="1100" dirty="0" smtClean="0"/>
              <a:t>при поступлении информации о массовом распространении инфекции?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flipH="1">
            <a:off x="4427984" y="2204864"/>
            <a:ext cx="3456384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2)Потому что 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необходим более короткий период реагирования </a:t>
            </a:r>
            <a:r>
              <a:rPr lang="ru-RU" sz="1100" dirty="0" smtClean="0"/>
              <a:t>при поступлении информации о массовом распространении инфекции.</a:t>
            </a:r>
            <a:endParaRPr lang="ru-RU" sz="11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899592" y="1340768"/>
            <a:ext cx="3096344" cy="86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1) Почему 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велик риск заражения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работников  и обучающихся при массовом распространении инфекции</a:t>
            </a:r>
            <a:r>
              <a:rPr lang="ru-RU" sz="1100" dirty="0" smtClean="0"/>
              <a:t>?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flipH="1">
            <a:off x="4572000" y="1340768"/>
            <a:ext cx="3168352" cy="720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1)Потому что </a:t>
            </a:r>
            <a:r>
              <a:rPr lang="ru-RU" sz="1100" b="1" u="sng" dirty="0" smtClean="0"/>
              <a:t>не будет возможности быстро принять меры </a:t>
            </a:r>
            <a:r>
              <a:rPr lang="ru-RU" sz="1100" dirty="0" smtClean="0"/>
              <a:t>по противодействию инфекции (отсутствие медика)</a:t>
            </a:r>
            <a:endParaRPr lang="ru-RU" sz="11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043608" y="2348880"/>
            <a:ext cx="2880320" cy="792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2)Почему </a:t>
            </a:r>
            <a:r>
              <a:rPr lang="ru-RU" sz="1100" b="1" u="sng" dirty="0" smtClean="0"/>
              <a:t>не будет возможности быстро принять </a:t>
            </a:r>
            <a:r>
              <a:rPr lang="ru-RU" sz="1100" dirty="0" smtClean="0"/>
              <a:t>меры по противодействию инфекции? </a:t>
            </a:r>
            <a:endParaRPr lang="ru-RU" sz="1100" dirty="0"/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4355976" y="3284984"/>
            <a:ext cx="3744416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3)Потому что на момент информирования  о пандемии </a:t>
            </a:r>
            <a:r>
              <a:rPr lang="ru-RU" sz="900" b="1" u="sng" dirty="0" smtClean="0"/>
              <a:t>нет банка данных о вакцинации сотрудников и достаточного количества средств для  противовирусной обработки, масок, перчаток, антисептиков в запасе, на долгий период распространения вирусной инфекции?</a:t>
            </a:r>
            <a:endParaRPr lang="ru-RU" sz="900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611560" y="4365104"/>
            <a:ext cx="352839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4)Почему </a:t>
            </a:r>
            <a:r>
              <a:rPr lang="ru-RU" sz="1000" b="1" u="sng" dirty="0" smtClean="0"/>
              <a:t>нет банка данных о вакцинации сотрудников и  достаточного количества средств для  противовирусной обработки, масок, перчаток, антисептиков в запасе на долгий период распространения инфекции</a:t>
            </a:r>
            <a:r>
              <a:rPr lang="ru-RU" sz="1000" dirty="0" smtClean="0"/>
              <a:t>?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4283968" y="4581128"/>
            <a:ext cx="4032448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4)Потому что собирать данные о вакцинации с сотрудников, заниматься закупками достаточного количества  масок, антисептиков, перчаток, дезинфицирующих средств </a:t>
            </a:r>
            <a:r>
              <a:rPr lang="ru-RU" sz="1000" b="1" u="sng" dirty="0" smtClean="0"/>
              <a:t>начали только после появления информации о распространении инфекции</a:t>
            </a:r>
            <a:r>
              <a:rPr lang="ru-RU" sz="1100" dirty="0" smtClean="0"/>
              <a:t>. </a:t>
            </a:r>
            <a:endParaRPr lang="ru-RU" sz="1100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755576" y="5517232"/>
            <a:ext cx="3816424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5)Почему </a:t>
            </a:r>
            <a:r>
              <a:rPr lang="ru-RU" sz="1000" dirty="0" smtClean="0"/>
              <a:t>собирать данные о вакцинации с сотрудников, заниматься закупками достаточного масок, антисептиков, перчаток, дезинфицирующих средств </a:t>
            </a:r>
            <a:r>
              <a:rPr lang="ru-RU" sz="1000" b="1" u="sng" dirty="0" smtClean="0"/>
              <a:t>начали только после появления информации о распространении инфекции</a:t>
            </a:r>
            <a:r>
              <a:rPr lang="ru-RU" sz="1000" dirty="0" smtClean="0"/>
              <a:t>?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 flipH="1">
            <a:off x="4644008" y="5805264"/>
            <a:ext cx="3384376" cy="86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5)Потому что </a:t>
            </a:r>
            <a:r>
              <a:rPr lang="ru-RU" sz="1100" b="1" u="sng" dirty="0" smtClean="0"/>
              <a:t>необходимо внедрять бережливые технологии </a:t>
            </a:r>
            <a:r>
              <a:rPr lang="ru-RU" sz="1100" dirty="0" smtClean="0"/>
              <a:t>для сбережения здоровья сотрудников и обучающихся!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90872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Вопрос: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908720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Ответ: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1169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Паспорт проекта</vt:lpstr>
      <vt:lpstr>Паспорт проекта</vt:lpstr>
      <vt:lpstr>Паспорт проекта</vt:lpstr>
      <vt:lpstr>Команда проекта</vt:lpstr>
      <vt:lpstr>Карта текущего состояния</vt:lpstr>
      <vt:lpstr>Пирамида проблем</vt:lpstr>
      <vt:lpstr>Анализ проблемы</vt:lpstr>
      <vt:lpstr>Метод «5 почему?»</vt:lpstr>
      <vt:lpstr>Карта целевого состояния</vt:lpstr>
      <vt:lpstr>План по устранению проблем</vt:lpstr>
      <vt:lpstr>Устранение проблем</vt:lpstr>
      <vt:lpstr>Устранение проблем</vt:lpstr>
      <vt:lpstr>Устранение проблем</vt:lpstr>
      <vt:lpstr>Достигнутые результаты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сют3</cp:lastModifiedBy>
  <cp:revision>106</cp:revision>
  <dcterms:created xsi:type="dcterms:W3CDTF">2023-03-13T04:19:08Z</dcterms:created>
  <dcterms:modified xsi:type="dcterms:W3CDTF">2023-05-04T09:19:29Z</dcterms:modified>
</cp:coreProperties>
</file>